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32"/>
  </p:notesMasterIdLst>
  <p:handoutMasterIdLst>
    <p:handoutMasterId r:id="rId33"/>
  </p:handoutMasterIdLst>
  <p:sldIdLst>
    <p:sldId id="835" r:id="rId2"/>
    <p:sldId id="812" r:id="rId3"/>
    <p:sldId id="813" r:id="rId4"/>
    <p:sldId id="845" r:id="rId5"/>
    <p:sldId id="818" r:id="rId6"/>
    <p:sldId id="821" r:id="rId7"/>
    <p:sldId id="841" r:id="rId8"/>
    <p:sldId id="842" r:id="rId9"/>
    <p:sldId id="843" r:id="rId10"/>
    <p:sldId id="840" r:id="rId11"/>
    <p:sldId id="836" r:id="rId12"/>
    <p:sldId id="829" r:id="rId13"/>
    <p:sldId id="819" r:id="rId14"/>
    <p:sldId id="822" r:id="rId15"/>
    <p:sldId id="825" r:id="rId16"/>
    <p:sldId id="823" r:id="rId17"/>
    <p:sldId id="806" r:id="rId18"/>
    <p:sldId id="804" r:id="rId19"/>
    <p:sldId id="827" r:id="rId20"/>
    <p:sldId id="798" r:id="rId21"/>
    <p:sldId id="799" r:id="rId22"/>
    <p:sldId id="833" r:id="rId23"/>
    <p:sldId id="768" r:id="rId24"/>
    <p:sldId id="830" r:id="rId25"/>
    <p:sldId id="792" r:id="rId26"/>
    <p:sldId id="734" r:id="rId27"/>
    <p:sldId id="770" r:id="rId28"/>
    <p:sldId id="846" r:id="rId29"/>
    <p:sldId id="847" r:id="rId30"/>
    <p:sldId id="771" r:id="rId31"/>
  </p:sldIdLst>
  <p:sldSz cx="12192000" cy="6858000"/>
  <p:notesSz cx="7099300" cy="10234613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008000"/>
    <a:srgbClr val="CCECFF"/>
    <a:srgbClr val="3333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3" autoAdjust="0"/>
    <p:restoredTop sz="94618" autoAdjust="0"/>
  </p:normalViewPr>
  <p:slideViewPr>
    <p:cSldViewPr>
      <p:cViewPr>
        <p:scale>
          <a:sx n="60" d="100"/>
          <a:sy n="60" d="100"/>
        </p:scale>
        <p:origin x="-84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? Show snake robot: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0.xml"/><Relationship Id="rId10" Type="http://schemas.openxmlformats.org/officeDocument/2006/relationships/image" Target="../media/image15.png"/><Relationship Id="rId4" Type="http://schemas.openxmlformats.org/officeDocument/2006/relationships/tags" Target="../tags/tag9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6.png"/><Relationship Id="rId5" Type="http://schemas.openxmlformats.org/officeDocument/2006/relationships/tags" Target="../tags/tag17.xml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tags" Target="../tags/tag16.xml"/><Relationship Id="rId9" Type="http://schemas.openxmlformats.org/officeDocument/2006/relationships/image" Target="../media/image24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8.xml"/><Relationship Id="rId7" Type="http://schemas.openxmlformats.org/officeDocument/2006/relationships/image" Target="../media/image45.png"/><Relationship Id="rId12" Type="http://schemas.openxmlformats.org/officeDocument/2006/relationships/image" Target="../media/image44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.bin"/><Relationship Id="rId5" Type="http://schemas.openxmlformats.org/officeDocument/2006/relationships/tags" Target="../tags/tag30.xml"/><Relationship Id="rId10" Type="http://schemas.openxmlformats.org/officeDocument/2006/relationships/image" Target="../media/image43.png"/><Relationship Id="rId4" Type="http://schemas.openxmlformats.org/officeDocument/2006/relationships/tags" Target="../tags/tag29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5306" y="2280768"/>
            <a:ext cx="8471694" cy="3891432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43497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905000"/>
            <a:ext cx="12192000" cy="609600"/>
          </a:xfrm>
        </p:spPr>
        <p:txBody>
          <a:bodyPr/>
          <a:lstStyle/>
          <a:p>
            <a:pPr eaLnBrk="1" hangingPunct="1"/>
            <a:r>
              <a:rPr lang="fa-IR" sz="3600" dirty="0" smtClean="0"/>
              <a:t>یادگیری تقویتی</a:t>
            </a:r>
            <a:endParaRPr lang="en-US" sz="3600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19311"/>
            <a:ext cx="12192000" cy="83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sz="2000" dirty="0">
                <a:latin typeface="Calibri"/>
                <a:cs typeface="B Compset" pitchFamily="2" charset="-78"/>
              </a:rPr>
              <a:t>دانشگاه ایلام</a:t>
            </a:r>
            <a:endParaRPr lang="en-US" sz="2000" dirty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sz="2000" dirty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dirty="0">
                <a:cs typeface="B Nazanin" pitchFamily="2" charset="-78"/>
              </a:rPr>
              <a:t>ai.berkeley.edu</a:t>
            </a:r>
            <a:r>
              <a:rPr lang="fa-IR" sz="2000" dirty="0">
                <a:cs typeface="B Nazanin" pitchFamily="2" charset="-78"/>
              </a:rPr>
              <a:t> استفاده شده </a:t>
            </a:r>
            <a:r>
              <a:rPr lang="fa-IR" sz="2000" dirty="0" smtClean="0">
                <a:cs typeface="B Nazanin" pitchFamily="2" charset="-78"/>
              </a:rPr>
              <a:t>است)</a:t>
            </a:r>
            <a:endParaRPr lang="en-US" sz="2000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سن مورد انتظار دانشجویان</a:t>
            </a:r>
            <a:endParaRPr lang="en-US" dirty="0" smtClean="0"/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هدف: محاسبه سن میانگین دانشجویان همین کلاس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 sz="2000">
                <a:latin typeface="Calibri" pitchFamily="34" charset="0"/>
                <a:cs typeface="B Nazanin" pitchFamily="2" charset="-78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endParaRPr lang="en-US" sz="200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2000" dirty="0" smtClean="0">
                <a:latin typeface="Calibri" pitchFamily="34" charset="0"/>
                <a:cs typeface="B Nazanin" pitchFamily="2" charset="-78"/>
              </a:rPr>
              <a:t>P(A)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 نامعلوم: مبتنی بر مدل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>
              <a:defRPr/>
            </a:pPr>
            <a:endParaRPr lang="en-US" sz="200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en-US" sz="2000" dirty="0">
                <a:latin typeface="Calibri" pitchFamily="34" charset="0"/>
                <a:cs typeface="B Nazanin" pitchFamily="2" charset="-78"/>
              </a:rPr>
              <a:t>P(A)</a:t>
            </a:r>
            <a:r>
              <a:rPr lang="fa-IR" sz="2000" dirty="0">
                <a:latin typeface="Calibri" pitchFamily="34" charset="0"/>
                <a:cs typeface="B Nazanin" pitchFamily="2" charset="-78"/>
              </a:rPr>
              <a:t> نامعلوم: 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بدون مدل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بدون دانستن </a:t>
            </a:r>
            <a:r>
              <a:rPr lang="en-US" sz="2400" dirty="0" smtClean="0">
                <a:latin typeface="Calibri" pitchFamily="34" charset="0"/>
                <a:cs typeface="B Nazanin" pitchFamily="2" charset="-78"/>
              </a:rPr>
              <a:t>P(A)</a:t>
            </a: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 باید تعدادی نمونه بگیریم: </a:t>
            </a:r>
            <a:r>
              <a:rPr lang="en-US" sz="2400" dirty="0" smtClean="0">
                <a:latin typeface="Calibri" pitchFamily="34" charset="0"/>
                <a:cs typeface="B Nazanin" pitchFamily="2" charset="-78"/>
              </a:rPr>
              <a:t>[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a</a:t>
            </a:r>
            <a:r>
              <a:rPr lang="en-US" sz="2400" baseline="-25000" dirty="0">
                <a:latin typeface="Calibri" pitchFamily="34" charset="0"/>
                <a:cs typeface="B Nazanin" pitchFamily="2" charset="-78"/>
              </a:rPr>
              <a:t>1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, a</a:t>
            </a:r>
            <a:r>
              <a:rPr lang="en-US" sz="2400" baseline="-25000" dirty="0">
                <a:latin typeface="Calibri" pitchFamily="34" charset="0"/>
                <a:cs typeface="B Nazanin" pitchFamily="2" charset="-78"/>
              </a:rPr>
              <a:t>2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, … </a:t>
            </a:r>
            <a:r>
              <a:rPr lang="en-US" sz="2400" dirty="0" err="1">
                <a:latin typeface="Calibri" pitchFamily="34" charset="0"/>
                <a:cs typeface="B Nazanin" pitchFamily="2" charset="-78"/>
              </a:rPr>
              <a:t>a</a:t>
            </a:r>
            <a:r>
              <a:rPr lang="en-US" sz="2400" baseline="-25000" dirty="0" err="1">
                <a:latin typeface="Calibri" pitchFamily="34" charset="0"/>
                <a:cs typeface="B Nazanin" pitchFamily="2" charset="-78"/>
              </a:rPr>
              <a:t>N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احتمال </a:t>
            </a:r>
            <a:r>
              <a:rPr lang="en-US" sz="2000" dirty="0" smtClean="0">
                <a:latin typeface="Calibri" pitchFamily="34" charset="0"/>
                <a:cs typeface="B Nazanin" pitchFamily="2" charset="-78"/>
              </a:rPr>
              <a:t>P(A)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 معلوم باشد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دلیل: چون داریم از تعداد تکرارهای هر نمونه استفاده می کنیم. </a:t>
            </a:r>
            <a:endParaRPr lang="en-US" sz="2000" dirty="0">
              <a:solidFill>
                <a:schemeClr val="tx1"/>
              </a:solidFill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دلیل: چون بالاخره مدل را یاد می گیریم.</a:t>
            </a:r>
            <a:endParaRPr lang="en-US" sz="2000" dirty="0">
              <a:solidFill>
                <a:schemeClr val="tx1"/>
              </a:solidFill>
              <a:latin typeface="Calibri" pitchFamily="34" charset="0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بدون مدل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تقویتی منفعلانه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منفعلانه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800" dirty="0" smtClean="0"/>
              <a:t>وظیفه: ارزیابی سیاست</a:t>
            </a:r>
            <a:endParaRPr lang="en-US" sz="28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ورودی: یک سیاست ثابت </a:t>
            </a:r>
            <a:r>
              <a:rPr lang="en-US" sz="2400" dirty="0" smtClean="0">
                <a:sym typeface="Symbol" pitchFamily="18" charset="2"/>
              </a:rPr>
              <a:t>(s)</a:t>
            </a:r>
          </a:p>
          <a:p>
            <a:pPr lvl="1" algn="r" rtl="1">
              <a:lnSpc>
                <a:spcPct val="90000"/>
              </a:lnSpc>
            </a:pPr>
            <a:r>
              <a:rPr lang="fa-IR" sz="2400" dirty="0"/>
              <a:t>ما </a:t>
            </a:r>
            <a:r>
              <a:rPr lang="fa-IR" sz="2400" dirty="0" smtClean="0"/>
              <a:t>مقادیر </a:t>
            </a:r>
            <a:r>
              <a:rPr lang="en-US" sz="2400" dirty="0"/>
              <a:t>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  <a:r>
              <a:rPr lang="fa-IR" sz="2400" dirty="0"/>
              <a:t> را نمی دانیم. </a:t>
            </a:r>
            <a:endParaRPr lang="en-US" sz="2400" dirty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ما مقادیر </a:t>
            </a:r>
            <a:r>
              <a:rPr lang="en-US" sz="2400" dirty="0"/>
              <a:t>R(</a:t>
            </a:r>
            <a:r>
              <a:rPr lang="en-US" sz="2400" dirty="0" err="1"/>
              <a:t>s,a,s</a:t>
            </a:r>
            <a:r>
              <a:rPr lang="en-US" sz="2400" dirty="0" smtClean="0"/>
              <a:t>’)</a:t>
            </a:r>
            <a:r>
              <a:rPr lang="fa-IR" sz="2400" dirty="0" smtClean="0"/>
              <a:t> </a:t>
            </a:r>
            <a:r>
              <a:rPr lang="fa-IR" sz="2400" dirty="0"/>
              <a:t>را نمی دانیم. </a:t>
            </a:r>
            <a:endParaRPr lang="en-US" sz="2400" dirty="0"/>
          </a:p>
          <a:p>
            <a:pPr lvl="1" algn="r" rtl="1">
              <a:lnSpc>
                <a:spcPct val="90000"/>
              </a:lnSpc>
            </a:pPr>
            <a:r>
              <a:rPr lang="fa-IR" sz="2400" dirty="0" smtClean="0">
                <a:solidFill>
                  <a:srgbClr val="CC0000"/>
                </a:solidFill>
              </a:rPr>
              <a:t>هدف: یادگیری مقادیر ارزشها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r>
              <a:rPr lang="fa-IR" sz="2800" dirty="0" smtClean="0"/>
              <a:t>در این روش: </a:t>
            </a:r>
            <a:endParaRPr lang="en-US" sz="28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عامل یادگیر در بطن کار قرار دارد.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درباره اعمال انتخابی هیچی نمی دانیم.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فقط سیاست را اجرا می کنیم و از تجربه ی بدست آمده استفاده می کنیم.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اینکار معادل برنامه ریزی آفلاین نیست. ما عمل انتخاب شده را در دنیای واقعی اجرا می کنیم.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2" y="1371600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مستقیم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47800"/>
            <a:ext cx="74422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هدف: محاسبه مقادیر ارزشهای هر حالت تحت سیاست </a:t>
            </a:r>
            <a:r>
              <a:rPr lang="en-US" sz="2800" dirty="0" smtClean="0">
                <a:sym typeface="Symbol" pitchFamily="18" charset="2"/>
              </a:rPr>
              <a:t>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 smtClean="0"/>
              <a:t>ایده: از مقادیر نمونه های دیده شده میانگین گیری کنید. </a:t>
            </a:r>
          </a:p>
          <a:p>
            <a:pPr lvl="1" algn="r" rtl="1"/>
            <a:r>
              <a:rPr lang="fa-IR" sz="2400" dirty="0" smtClean="0"/>
              <a:t>طبق </a:t>
            </a:r>
            <a:r>
              <a:rPr lang="en-US" sz="2400" dirty="0" smtClean="0">
                <a:sym typeface="Symbol" pitchFamily="18" charset="2"/>
              </a:rPr>
              <a:t></a:t>
            </a:r>
            <a:r>
              <a:rPr lang="fa-IR" sz="2400" dirty="0" smtClean="0">
                <a:sym typeface="Symbol" pitchFamily="18" charset="2"/>
              </a:rPr>
              <a:t> عمل کنید. </a:t>
            </a:r>
            <a:endParaRPr lang="en-US" sz="2400" dirty="0" smtClean="0">
              <a:sym typeface="Symbol" pitchFamily="18" charset="2"/>
            </a:endParaRPr>
          </a:p>
          <a:p>
            <a:pPr lvl="1" algn="r" rtl="1"/>
            <a:r>
              <a:rPr lang="fa-IR" sz="2400" dirty="0" smtClean="0"/>
              <a:t>هر بار که یک حالت را مشاهده می کنید، جمع جوایز تخفیفی را یادداشت کنید. </a:t>
            </a:r>
          </a:p>
          <a:p>
            <a:pPr lvl="1" algn="r" rtl="1"/>
            <a:r>
              <a:rPr lang="fa-IR" sz="2400" dirty="0" smtClean="0"/>
              <a:t>از نمونه ها میانگین بگیرید. 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 smtClean="0"/>
              <a:t>به اینکار ارزیابی مستقیم می گویند. 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ارزیابی </a:t>
            </a:r>
            <a:r>
              <a:rPr lang="fa-IR" dirty="0"/>
              <a:t>مستقیم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1457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مقادیر خروجی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038997"/>
              </p:ext>
            </p:extLst>
          </p:nvPr>
        </p:nvGraphicFramePr>
        <p:xfrm>
          <a:off x="457200" y="257226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533400" y="3410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06768" y="3410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86000" y="3410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47800" y="25722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47800" y="425884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0" y="14579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سیاست ورودی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B Nazanin" pitchFamily="2" charset="-78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8991600" y="550824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i="1" dirty="0" smtClean="0">
                <a:latin typeface="Calibri"/>
                <a:cs typeface="B Nazanin" pitchFamily="2" charset="-78"/>
                <a:sym typeface="Symbol" pitchFamily="18" charset="2"/>
              </a:rPr>
              <a:t>فرض کنید: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B Nazanin" pitchFamily="2" charset="-78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1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82517"/>
              </p:ext>
            </p:extLst>
          </p:nvPr>
        </p:nvGraphicFramePr>
        <p:xfrm>
          <a:off x="8915400" y="260098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10837984" y="356520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41168" y="272700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3" name="Isosceles Triangle 42"/>
          <p:cNvSpPr/>
          <p:nvPr/>
        </p:nvSpPr>
        <p:spPr>
          <a:xfrm rot="5400000">
            <a:off x="9599381" y="377732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5" name="Isosceles Triangle 44"/>
          <p:cNvSpPr/>
          <p:nvPr/>
        </p:nvSpPr>
        <p:spPr>
          <a:xfrm rot="5400000">
            <a:off x="10455165" y="377733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6" name="Isosceles Triangle 45"/>
          <p:cNvSpPr/>
          <p:nvPr/>
        </p:nvSpPr>
        <p:spPr>
          <a:xfrm>
            <a:off x="10143392" y="430891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اپیزودهای دیده شده (یادگیری)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B, east,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B, east,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Calibri"/>
                <a:cs typeface="B Nazanin" pitchFamily="2" charset="-78"/>
              </a:rPr>
              <a:t>اپیزود 1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Calibri"/>
                <a:cs typeface="B Nazanin" pitchFamily="2" charset="-78"/>
              </a:rPr>
              <a:t>اپیزود 2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Calibri"/>
                <a:cs typeface="B Nazanin" pitchFamily="2" charset="-78"/>
              </a:rPr>
              <a:t>اپیزود 3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Calibri"/>
                <a:cs typeface="B Nazanin" pitchFamily="2" charset="-78"/>
              </a:rPr>
              <a:t>اپیزود 4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10000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E, north,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 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مشکلات ارزیابی مستقیم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424903"/>
            <a:ext cx="7213600" cy="4729164"/>
          </a:xfrm>
        </p:spPr>
        <p:txBody>
          <a:bodyPr/>
          <a:lstStyle/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مزایا: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به راحتی قابل درک است.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به هیچ دانشی در خصوص </a:t>
            </a:r>
            <a:r>
              <a:rPr lang="en-US" sz="2400" dirty="0" smtClean="0">
                <a:latin typeface="Calibri"/>
                <a:cs typeface="B Nazanin" pitchFamily="2" charset="-78"/>
              </a:rPr>
              <a:t>T</a:t>
            </a:r>
            <a:r>
              <a:rPr lang="fa-IR" sz="2400" dirty="0" smtClean="0">
                <a:latin typeface="Calibri"/>
                <a:cs typeface="B Nazanin" pitchFamily="2" charset="-78"/>
              </a:rPr>
              <a:t> یا </a:t>
            </a:r>
            <a:r>
              <a:rPr lang="en-US" sz="2400" dirty="0" smtClean="0">
                <a:latin typeface="Calibri"/>
                <a:cs typeface="B Nazanin" pitchFamily="2" charset="-78"/>
              </a:rPr>
              <a:t>R</a:t>
            </a:r>
            <a:r>
              <a:rPr lang="fa-IR" sz="2400" dirty="0" smtClean="0">
                <a:latin typeface="Calibri"/>
                <a:cs typeface="B Nazanin" pitchFamily="2" charset="-78"/>
              </a:rPr>
              <a:t> نیاز نداریم.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نهایتا مقادیر صحیح میانگین ارزشها را محاسبه می کند.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معایب: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ارتباطات بین حالتها را نادیده می گیرد.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هر حالت جداگانه یادگرفته می شود.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 smtClean="0">
                <a:latin typeface="Calibri"/>
                <a:cs typeface="B Nazanin" pitchFamily="2" charset="-78"/>
              </a:rPr>
              <a:t>لذا، یادگیری خیلی طول می کشد. </a:t>
            </a:r>
            <a:endParaRPr lang="en-US" sz="2400" dirty="0" smtClean="0">
              <a:latin typeface="Calibri"/>
              <a:cs typeface="B Nazanin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chemeClr val="accent2"/>
                </a:solidFill>
                <a:latin typeface="Calibri"/>
                <a:cs typeface="Calibri"/>
              </a:rPr>
              <a:t>مقادیر خروجی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96518"/>
              </p:ext>
            </p:extLst>
          </p:nvPr>
        </p:nvGraphicFramePr>
        <p:xfrm>
          <a:off x="8382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14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77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8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88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" y="48768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اگر </a:t>
            </a:r>
            <a:r>
              <a:rPr lang="en-US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B</a:t>
            </a:r>
            <a:r>
              <a:rPr lang="fa-IR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 و </a:t>
            </a:r>
            <a:r>
              <a:rPr lang="en-US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E</a:t>
            </a:r>
            <a:r>
              <a:rPr lang="fa-IR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 هر دو به </a:t>
            </a:r>
            <a:r>
              <a:rPr lang="en-US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C</a:t>
            </a:r>
            <a:r>
              <a:rPr lang="fa-IR" sz="2000" i="1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 می روند، چرا ارزش آنها با هم فرق دارد؟</a:t>
            </a:r>
            <a:endParaRPr lang="en-US" sz="2000" i="1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40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848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15752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24296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20486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sz="4000" dirty="0" smtClean="0">
                <a:latin typeface="Calibri"/>
              </a:rPr>
              <a:t>چرا از ارزیابی سیاست استفاده نکنیم؟</a:t>
            </a:r>
            <a:endParaRPr lang="en-US" sz="4000" dirty="0" smtClean="0">
              <a:latin typeface="Calibri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رابطه بلمن ساده شده ی زیر ارزش حالتها را تحت یک سیاست ثابت محاسبه می کند: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در هر دور از محاسبات ارزش حالتها، از مقدار </a:t>
            </a:r>
            <a:r>
              <a:rPr lang="en-US" sz="2400" dirty="0" smtClean="0">
                <a:latin typeface="Calibri"/>
                <a:cs typeface="B Nazanin" pitchFamily="2" charset="-78"/>
              </a:rPr>
              <a:t>V</a:t>
            </a:r>
            <a:r>
              <a:rPr lang="fa-IR" sz="2400" dirty="0" smtClean="0">
                <a:latin typeface="Calibri"/>
                <a:cs typeface="B Nazanin" pitchFamily="2" charset="-78"/>
              </a:rPr>
              <a:t> در دور قبلی استفاده می کنیم.</a:t>
            </a: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این روش کاملا ارتباط بین حالتها را در نظر می گیرد.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متاسفانه ما کماکان به </a:t>
            </a:r>
            <a:r>
              <a:rPr lang="en-US" sz="2400" dirty="0" smtClean="0">
                <a:latin typeface="Calibri"/>
                <a:cs typeface="B Nazanin" pitchFamily="2" charset="-78"/>
              </a:rPr>
              <a:t>T</a:t>
            </a:r>
            <a:r>
              <a:rPr lang="fa-IR" sz="2400" dirty="0" smtClean="0">
                <a:latin typeface="Calibri"/>
                <a:cs typeface="B Nazanin" pitchFamily="2" charset="-78"/>
              </a:rPr>
              <a:t> و </a:t>
            </a:r>
            <a:r>
              <a:rPr lang="en-US" sz="2400" dirty="0" smtClean="0">
                <a:latin typeface="Calibri"/>
                <a:cs typeface="B Nazanin" pitchFamily="2" charset="-78"/>
              </a:rPr>
              <a:t>R</a:t>
            </a:r>
            <a:r>
              <a:rPr lang="fa-IR" sz="2400" dirty="0" smtClean="0">
                <a:latin typeface="Calibri"/>
                <a:cs typeface="B Nazanin" pitchFamily="2" charset="-78"/>
              </a:rPr>
              <a:t> نیاز داریم.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پرسش کلیدی: چگونه می توانیم بدون دانستن</a:t>
            </a:r>
            <a:r>
              <a:rPr lang="en-US" sz="2800" dirty="0" smtClean="0">
                <a:latin typeface="Calibri"/>
                <a:cs typeface="B Nazanin" pitchFamily="2" charset="-78"/>
              </a:rPr>
              <a:t>T</a:t>
            </a:r>
            <a:r>
              <a:rPr lang="fa-IR" sz="2800" dirty="0" smtClean="0">
                <a:latin typeface="Calibri"/>
                <a:cs typeface="B Nazanin" pitchFamily="2" charset="-78"/>
              </a:rPr>
              <a:t> و </a:t>
            </a:r>
            <a:r>
              <a:rPr lang="en-US" sz="2800" dirty="0">
                <a:latin typeface="Calibri"/>
                <a:cs typeface="B Nazanin" pitchFamily="2" charset="-78"/>
              </a:rPr>
              <a:t>R </a:t>
            </a:r>
            <a:r>
              <a:rPr lang="fa-IR" sz="2800" dirty="0" smtClean="0">
                <a:latin typeface="Calibri"/>
                <a:cs typeface="B Nazanin" pitchFamily="2" charset="-78"/>
              </a:rPr>
              <a:t> از فرمول فوق استفاده کنیم.  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به عبارت دیگر چگونه میانگین وزندار را حساب کنیم در حالیکه وزنها را نمی دانیم! 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657600" y="3415667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657600" y="2639355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457200" y="1602608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smtClean="0">
                  <a:latin typeface="Calibri"/>
                  <a:cs typeface="Calibri"/>
                </a:rPr>
                <a:t>s,</a:t>
              </a:r>
              <a:r>
                <a:rPr lang="en-US" sz="2400" dirty="0" smtClean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 smtClean="0">
                  <a:latin typeface="Calibri"/>
                  <a:cs typeface="Calibri"/>
                </a:rPr>
                <a:t>),s</a:t>
              </a:r>
              <a:r>
                <a:rPr lang="ja-JP" altLang="en-US" sz="2400" smtClean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308350"/>
            <a:ext cx="2990850" cy="264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ارزیابی سیاست مبتنی بر نمونه گیری</a:t>
            </a:r>
            <a:endParaRPr lang="en-US" dirty="0" smtClean="0">
              <a:latin typeface="Calibri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ما می خواهیم تخمین خود از </a:t>
            </a:r>
            <a:r>
              <a:rPr lang="en-US" sz="2800" dirty="0" smtClean="0">
                <a:latin typeface="Calibri"/>
                <a:cs typeface="B Nazanin" pitchFamily="2" charset="-78"/>
              </a:rPr>
              <a:t>V</a:t>
            </a:r>
            <a:r>
              <a:rPr lang="fa-IR" sz="2800" dirty="0" smtClean="0">
                <a:latin typeface="Calibri"/>
                <a:cs typeface="B Nazanin" pitchFamily="2" charset="-78"/>
              </a:rPr>
              <a:t> را با استفاده از رابطه ی زیر بهبود دهیم:</a:t>
            </a: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ایده: به حالت های بعدی (یعنی </a:t>
            </a:r>
            <a:r>
              <a:rPr lang="en-US" sz="2800" dirty="0" smtClean="0">
                <a:latin typeface="Calibri"/>
                <a:cs typeface="B Nazanin" pitchFamily="2" charset="-78"/>
              </a:rPr>
              <a:t>s’</a:t>
            </a:r>
            <a:r>
              <a:rPr lang="fa-IR" sz="2800" dirty="0" smtClean="0">
                <a:latin typeface="Calibri"/>
                <a:cs typeface="B Nazanin" pitchFamily="2" charset="-78"/>
              </a:rPr>
              <a:t> ها) برویم و از آنها میانگین بگیریم.</a:t>
            </a:r>
            <a:endParaRPr lang="en-US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dirty="0" smtClean="0">
              <a:latin typeface="Calibri"/>
              <a:cs typeface="B Nazanin" pitchFamily="2" charset="-78"/>
            </a:endParaRP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0" y="3134963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تقویتی</a:t>
            </a:r>
            <a:endParaRPr lang="en-US" dirty="0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یادگیری بر اساس تفاوت زمانی</a:t>
            </a:r>
            <a:endParaRPr lang="en-US" dirty="0" smtClean="0">
              <a:latin typeface="Calibri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899378" y="1179581"/>
            <a:ext cx="8686800" cy="2819400"/>
          </a:xfrm>
        </p:spPr>
        <p:txBody>
          <a:bodyPr/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ایده: از هر تجربه باد بگیرید.</a:t>
            </a:r>
          </a:p>
          <a:p>
            <a:pPr lvl="1" algn="r" rtl="1"/>
            <a:r>
              <a:rPr lang="fa-IR" sz="2000" dirty="0" smtClean="0">
                <a:latin typeface="Calibri"/>
                <a:cs typeface="B Nazanin" pitchFamily="2" charset="-78"/>
              </a:rPr>
              <a:t>هر بار که </a:t>
            </a:r>
            <a:r>
              <a:rPr lang="en-US" sz="2000" dirty="0">
                <a:latin typeface="Calibri"/>
                <a:cs typeface="B Nazanin" pitchFamily="2" charset="-78"/>
              </a:rPr>
              <a:t>(s, a, s’, r</a:t>
            </a:r>
            <a:r>
              <a:rPr lang="en-US" sz="2000" dirty="0" smtClean="0">
                <a:latin typeface="Calibri"/>
                <a:cs typeface="B Nazanin" pitchFamily="2" charset="-78"/>
              </a:rPr>
              <a:t>)</a:t>
            </a:r>
            <a:r>
              <a:rPr lang="fa-IR" sz="2000" dirty="0" smtClean="0">
                <a:latin typeface="Calibri"/>
                <a:cs typeface="B Nazanin" pitchFamily="2" charset="-78"/>
              </a:rPr>
              <a:t> را تجربه کردیم، مقدار </a:t>
            </a:r>
            <a:r>
              <a:rPr lang="en-US" sz="2000" dirty="0" smtClean="0">
                <a:latin typeface="Calibri"/>
                <a:cs typeface="B Nazanin" pitchFamily="2" charset="-78"/>
              </a:rPr>
              <a:t>V(s)</a:t>
            </a:r>
            <a:r>
              <a:rPr lang="fa-IR" sz="2000" dirty="0" smtClean="0">
                <a:latin typeface="Calibri"/>
                <a:cs typeface="B Nazanin" pitchFamily="2" charset="-78"/>
              </a:rPr>
              <a:t> را به روز کنید. </a:t>
            </a:r>
          </a:p>
          <a:p>
            <a:pPr lvl="1" algn="r" rtl="1"/>
            <a:r>
              <a:rPr lang="fa-IR" sz="2000" dirty="0" smtClean="0">
                <a:latin typeface="Calibri"/>
                <a:cs typeface="B Nazanin" pitchFamily="2" charset="-78"/>
              </a:rPr>
              <a:t>خروجیهای محتمل بیشتر تکرار می شوند و تاثیر بیشتری دارند. </a:t>
            </a:r>
          </a:p>
          <a:p>
            <a:pPr lvl="1" algn="r" rtl="1">
              <a:buFont typeface="Wingdings" pitchFamily="2" charset="2"/>
              <a:buNone/>
            </a:pPr>
            <a:endParaRPr lang="en-US" sz="20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 </a:t>
            </a:r>
            <a:r>
              <a:rPr lang="fa-IR" sz="2400" dirty="0" smtClean="0">
                <a:latin typeface="Calibri"/>
                <a:cs typeface="B Nazanin" pitchFamily="2" charset="-78"/>
              </a:rPr>
              <a:t>یادگیری ارزشها </a:t>
            </a:r>
            <a:r>
              <a:rPr lang="fa-IR" sz="2400" dirty="0">
                <a:latin typeface="Calibri"/>
                <a:cs typeface="B Nazanin" pitchFamily="2" charset="-78"/>
              </a:rPr>
              <a:t>بر اساس تفاوت زمانی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000" dirty="0" smtClean="0">
                <a:latin typeface="Calibri"/>
                <a:cs typeface="B Nazanin" pitchFamily="2" charset="-78"/>
              </a:rPr>
              <a:t>سیاست کماکان ثابت است. ارزیابی هم کما فی سابق انجام می شود. </a:t>
            </a:r>
          </a:p>
          <a:p>
            <a:pPr lvl="1" algn="r" rtl="1"/>
            <a:r>
              <a:rPr lang="fa-IR" sz="2000" dirty="0" smtClean="0">
                <a:latin typeface="Calibri"/>
                <a:cs typeface="B Nazanin" pitchFamily="2" charset="-78"/>
              </a:rPr>
              <a:t>مقدار ارزشها را به سمت تجربه ی جدید حرکت دهید: میانگین گیری متحرک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20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2400" dirty="0" smtClean="0">
              <a:latin typeface="Calibri"/>
              <a:cs typeface="B Nazanin" pitchFamily="2" charset="-78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001196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998170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381000" y="1268069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998020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8998156" y="4263472"/>
            <a:ext cx="15456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نمونه ی </a:t>
            </a:r>
            <a:r>
              <a:rPr lang="en-US" sz="2400" dirty="0" smtClean="0">
                <a:latin typeface="Calibri"/>
                <a:cs typeface="B Nazanin" pitchFamily="2" charset="-78"/>
              </a:rPr>
              <a:t>V(s)</a:t>
            </a:r>
            <a:r>
              <a:rPr lang="fa-IR" sz="2400" dirty="0" smtClean="0">
                <a:latin typeface="Calibri"/>
                <a:cs typeface="B Nazanin" pitchFamily="2" charset="-78"/>
              </a:rPr>
              <a:t>: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8635877" y="5007033"/>
            <a:ext cx="1907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به روزرسانی</a:t>
            </a:r>
            <a:r>
              <a:rPr lang="en-US" sz="2400" dirty="0" smtClean="0">
                <a:latin typeface="Calibri"/>
                <a:cs typeface="B Nazanin" pitchFamily="2" charset="-78"/>
              </a:rPr>
              <a:t>V(s)</a:t>
            </a:r>
            <a:r>
              <a:rPr lang="fa-IR" sz="2400" dirty="0" smtClean="0">
                <a:latin typeface="Calibri"/>
                <a:cs typeface="B Nazanin" pitchFamily="2" charset="-78"/>
              </a:rPr>
              <a:t>: 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8441285" y="5764243"/>
            <a:ext cx="2122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latin typeface="Calibri"/>
                <a:cs typeface="B Nazanin" pitchFamily="2" charset="-78"/>
              </a:rPr>
              <a:t>بازنویسی فرمول دوم: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میانگین متحرک نمایی</a:t>
            </a:r>
            <a:endParaRPr lang="en-US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pPr algn="r" rtl="1"/>
            <a:r>
              <a:rPr lang="fa-IR" sz="2800" dirty="0"/>
              <a:t>میانگین متحرک </a:t>
            </a:r>
            <a:r>
              <a:rPr lang="fa-IR" sz="2800" dirty="0" smtClean="0"/>
              <a:t>نمایی</a:t>
            </a:r>
            <a:r>
              <a:rPr lang="en-US" sz="2800" dirty="0" smtClean="0"/>
              <a:t> </a:t>
            </a:r>
          </a:p>
          <a:p>
            <a:pPr lvl="1" algn="r" rtl="1"/>
            <a:r>
              <a:rPr lang="fa-IR" sz="2400" dirty="0" smtClean="0"/>
              <a:t>به روزرسانی درون یابی در حین اجرا:</a:t>
            </a:r>
            <a:endParaRPr lang="en-US" sz="2400" dirty="0" smtClean="0"/>
          </a:p>
          <a:p>
            <a:pPr lvl="4" algn="r" rtl="1"/>
            <a:endParaRPr lang="en-US" sz="1600" dirty="0" smtClean="0"/>
          </a:p>
          <a:p>
            <a:pPr lvl="1" algn="r" rtl="1"/>
            <a:r>
              <a:rPr lang="fa-IR" sz="2400" dirty="0" smtClean="0"/>
              <a:t>برای نمونه ی جدید ارزش بیشتری قائل شوید:</a:t>
            </a:r>
            <a:endParaRPr lang="en-US" sz="2400" dirty="0" smtClean="0"/>
          </a:p>
          <a:p>
            <a:pPr lvl="2" algn="r" rtl="1"/>
            <a:endParaRPr lang="en-US" sz="2000" dirty="0" smtClean="0"/>
          </a:p>
          <a:p>
            <a:pPr lvl="2" algn="r" rtl="1"/>
            <a:endParaRPr lang="en-US" sz="2000" dirty="0" smtClean="0"/>
          </a:p>
          <a:p>
            <a:pPr lvl="2" algn="r" rtl="1"/>
            <a:endParaRPr lang="en-US" sz="2000" dirty="0" smtClean="0"/>
          </a:p>
          <a:p>
            <a:pPr lvl="2" algn="r" rtl="1"/>
            <a:endParaRPr lang="en-US" sz="2000" dirty="0" smtClean="0"/>
          </a:p>
          <a:p>
            <a:pPr lvl="1" algn="r" rtl="1"/>
            <a:r>
              <a:rPr lang="fa-IR" sz="2400" dirty="0" smtClean="0"/>
              <a:t>گذشته ها را تقریباً فراموش کنید. (مقادیر گذشته ی دور دیگر صحیح نیستند)</a:t>
            </a:r>
          </a:p>
          <a:p>
            <a:pPr lvl="1" algn="r" rtl="1"/>
            <a:endParaRPr lang="en-US" sz="2400" dirty="0" smtClean="0"/>
          </a:p>
          <a:p>
            <a:pPr algn="r" rtl="1"/>
            <a:r>
              <a:rPr lang="fa-IR" sz="2800" dirty="0" smtClean="0"/>
              <a:t>کاهش نرخ یادگیری (آلفا) منجر به همگرایی میانگینها می شود. </a:t>
            </a:r>
          </a:p>
          <a:p>
            <a:pPr algn="r" rtl="1"/>
            <a:endParaRPr lang="en-US" sz="2800" dirty="0" smtClean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" y="2042778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15278"/>
              </p:ext>
            </p:extLst>
          </p:nvPr>
        </p:nvGraphicFramePr>
        <p:xfrm>
          <a:off x="3124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مثال: می</a:t>
            </a:r>
            <a:r>
              <a:rPr lang="fa-IR" dirty="0" smtClean="0"/>
              <a:t>انگین </a:t>
            </a:r>
            <a:r>
              <a:rPr lang="fa-IR" dirty="0"/>
              <a:t>متحرک نمایی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12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انتقالهای مشاهده شده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86537" y="197102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B, east, C, -2</a:t>
            </a:r>
            <a:endParaRPr lang="en-US" sz="2400" dirty="0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3105"/>
              </p:ext>
            </p:extLst>
          </p:nvPr>
        </p:nvGraphicFramePr>
        <p:xfrm>
          <a:off x="5965836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7475182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754214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50730"/>
              </p:ext>
            </p:extLst>
          </p:nvPr>
        </p:nvGraphicFramePr>
        <p:xfrm>
          <a:off x="3124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4633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2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828800" y="197102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C, east, D, -2</a:t>
            </a:r>
            <a:endParaRPr lang="en-US" sz="2400" dirty="0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9120282" y="1040424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068412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9448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484" y="5486400"/>
            <a:ext cx="7506717" cy="465736"/>
          </a:xfrm>
          <a:prstGeom prst="rect">
            <a:avLst/>
          </a:prstGeom>
          <a:noFill/>
          <a:ln/>
          <a:effectLst/>
        </p:spPr>
      </p:pic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9509137" y="5534602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i="1" dirty="0" smtClean="0">
                <a:latin typeface="Calibri"/>
                <a:cs typeface="B Nazanin" pitchFamily="2" charset="-78"/>
                <a:sym typeface="Symbol" pitchFamily="18" charset="2"/>
              </a:rPr>
              <a:t>فرض: </a:t>
            </a:r>
            <a:r>
              <a:rPr lang="en-US" i="1" dirty="0" smtClean="0">
                <a:latin typeface="Calibri"/>
                <a:cs typeface="B Nazanin" pitchFamily="2" charset="-78"/>
                <a:sym typeface="Symbol" pitchFamily="18" charset="2"/>
              </a:rPr>
              <a:t>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B Nazanin" pitchFamily="2" charset="-78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1, </a:t>
            </a:r>
            <a:r>
              <a:rPr lang="el-GR" dirty="0" smtClean="0">
                <a:latin typeface="Calibri"/>
                <a:cs typeface="B Nazanin" pitchFamily="2" charset="-78"/>
                <a:sym typeface="Symbol" pitchFamily="18" charset="2"/>
              </a:rPr>
              <a:t>α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 = 1/2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6902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9692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85266"/>
              </p:ext>
            </p:extLst>
          </p:nvPr>
        </p:nvGraphicFramePr>
        <p:xfrm>
          <a:off x="94488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/>
                <a:gridCol w="741485"/>
                <a:gridCol w="741485"/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94488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حالتها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52729"/>
              </p:ext>
            </p:extLst>
          </p:nvPr>
        </p:nvGraphicFramePr>
        <p:xfrm>
          <a:off x="304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74254"/>
              </p:ext>
            </p:extLst>
          </p:nvPr>
        </p:nvGraphicFramePr>
        <p:xfrm>
          <a:off x="304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1814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93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872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6" grpId="0" animBg="1"/>
      <p:bldP spid="61" grpId="0" animBg="1"/>
      <p:bldP spid="62" grpId="0" animBg="1"/>
      <p:bldP spid="34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4000" smtClean="0">
                <a:latin typeface="Calibri"/>
              </a:rPr>
              <a:t>مشکلات </a:t>
            </a:r>
            <a:r>
              <a:rPr lang="fa-IR" sz="4000" dirty="0" smtClean="0">
                <a:latin typeface="Calibri"/>
              </a:rPr>
              <a:t>یادگیری ارزشها از طریق </a:t>
            </a:r>
            <a:r>
              <a:rPr lang="en-US" sz="4000" dirty="0" smtClean="0">
                <a:latin typeface="Calibri"/>
              </a:rPr>
              <a:t>TD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روش </a:t>
            </a:r>
            <a:r>
              <a:rPr lang="en-US" sz="2800" dirty="0" smtClean="0">
                <a:latin typeface="Calibri"/>
                <a:cs typeface="B Nazanin" pitchFamily="2" charset="-78"/>
              </a:rPr>
              <a:t>TD</a:t>
            </a:r>
            <a:r>
              <a:rPr lang="fa-IR" sz="2800" dirty="0" smtClean="0">
                <a:latin typeface="Calibri"/>
                <a:cs typeface="B Nazanin" pitchFamily="2" charset="-78"/>
              </a:rPr>
              <a:t> برای یادگیری ارزشها از ارزیابی سیاست استفاده می کند و بدون مدل کار می کند.</a:t>
            </a:r>
          </a:p>
          <a:p>
            <a:pPr algn="r" rtl="1"/>
            <a:r>
              <a:rPr lang="fa-IR" sz="2800" dirty="0">
                <a:latin typeface="Calibri"/>
                <a:cs typeface="B Nazanin" pitchFamily="2" charset="-78"/>
              </a:rPr>
              <a:t>برای </a:t>
            </a:r>
            <a:r>
              <a:rPr lang="fa-IR" sz="2800" dirty="0" smtClean="0">
                <a:latin typeface="Calibri"/>
                <a:cs typeface="B Nazanin" pitchFamily="2" charset="-78"/>
              </a:rPr>
              <a:t>این کار، از طریق اجرای میانگین گیری متحرک ادای به روزرسانی بلمن را در می آورد.  </a:t>
            </a:r>
            <a:endParaRPr lang="fa-IR" sz="2800" dirty="0">
              <a:latin typeface="Calibri"/>
              <a:cs typeface="B Nazanin" pitchFamily="2" charset="-78"/>
            </a:endParaRPr>
          </a:p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اما، برای تبدیل ارزشها به یک سیاست جدید باید یک دور درخت </a:t>
            </a:r>
            <a:r>
              <a:rPr lang="en-US" sz="2800" dirty="0" err="1" smtClean="0">
                <a:latin typeface="Calibri"/>
                <a:cs typeface="B Nazanin" pitchFamily="2" charset="-78"/>
              </a:rPr>
              <a:t>expectiMax</a:t>
            </a:r>
            <a:r>
              <a:rPr lang="fa-IR" sz="2800" dirty="0" smtClean="0">
                <a:latin typeface="Calibri"/>
                <a:cs typeface="B Nazanin" pitchFamily="2" charset="-78"/>
              </a:rPr>
              <a:t> را اجرا کنیم:</a:t>
            </a:r>
          </a:p>
          <a:p>
            <a:pPr algn="r" rtl="1"/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/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ایده: به جای ارزش حالتها، ارزش </a:t>
            </a:r>
            <a:r>
              <a:rPr lang="en-US" sz="2800" dirty="0" smtClean="0">
                <a:latin typeface="Calibri"/>
                <a:cs typeface="B Nazanin" pitchFamily="2" charset="-78"/>
              </a:rPr>
              <a:t>Q</a:t>
            </a:r>
            <a:r>
              <a:rPr lang="fa-IR" sz="2800" dirty="0" smtClean="0">
                <a:latin typeface="Calibri"/>
                <a:cs typeface="B Nazanin" pitchFamily="2" charset="-78"/>
              </a:rPr>
              <a:t> ها را یاد بگیرید. </a:t>
            </a:r>
          </a:p>
          <a:p>
            <a:pPr algn="r" rtl="1"/>
            <a:r>
              <a:rPr lang="fa-IR" sz="2800" dirty="0" smtClean="0">
                <a:latin typeface="Calibri"/>
                <a:cs typeface="B Nazanin" pitchFamily="2" charset="-78"/>
              </a:rPr>
              <a:t>البته، کماکان بدون مدل کار می کنیم.</a:t>
            </a:r>
            <a:endParaRPr lang="en-US" sz="2800" dirty="0" smtClean="0">
              <a:latin typeface="Calibri"/>
              <a:cs typeface="B Nazanin" pitchFamily="2" charset="-78"/>
            </a:endParaRP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805789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810645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09600" y="3570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تقویتی فعال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فعال</a:t>
            </a:r>
            <a:endParaRPr lang="en-US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371600"/>
            <a:ext cx="10210800" cy="4525962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800" dirty="0" smtClean="0"/>
              <a:t>یادگیری تقویتی: پیدا کردن سیاستهای بهینه (شبیه تکرار ارزش)</a:t>
            </a:r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ما مقادیر </a:t>
            </a:r>
            <a:r>
              <a:rPr lang="en-US" sz="2400" dirty="0" smtClean="0"/>
              <a:t>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  <a:r>
              <a:rPr lang="fa-IR" sz="2400" dirty="0" smtClean="0"/>
              <a:t> و </a:t>
            </a:r>
            <a:r>
              <a:rPr lang="en-US" sz="2400" dirty="0"/>
              <a:t>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  <a:r>
              <a:rPr lang="fa-IR" sz="2400" dirty="0" smtClean="0"/>
              <a:t> را نمی دانیم.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یک عمل را انتخاب می کنیم.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هدف: یادگیری بهترین سیاستها و بیشترین مقدار ارزشها</a:t>
            </a:r>
            <a:endParaRPr lang="en-US" sz="2400" dirty="0" smtClean="0">
              <a:sym typeface="Symbol" pitchFamily="18" charset="2"/>
            </a:endParaRPr>
          </a:p>
          <a:p>
            <a:pPr lvl="1" algn="r" rtl="1">
              <a:lnSpc>
                <a:spcPct val="90000"/>
              </a:lnSpc>
            </a:pPr>
            <a:endParaRPr lang="en-US" sz="2400" dirty="0" smtClean="0"/>
          </a:p>
          <a:p>
            <a:pPr algn="r" rtl="1">
              <a:lnSpc>
                <a:spcPct val="90000"/>
              </a:lnSpc>
            </a:pPr>
            <a:r>
              <a:rPr lang="fa-IR" sz="2800" dirty="0" smtClean="0"/>
              <a:t>در این حالت:</a:t>
            </a:r>
            <a:endParaRPr lang="en-US" sz="28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عامل یادگیر تصمیم می گیرد!</a:t>
            </a:r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یک مصالحه ی اساسی بین </a:t>
            </a:r>
            <a:r>
              <a:rPr lang="fa-IR" sz="2400" dirty="0" smtClean="0">
                <a:solidFill>
                  <a:srgbClr val="FF0000"/>
                </a:solidFill>
              </a:rPr>
              <a:t>اکتشاف</a:t>
            </a:r>
            <a:r>
              <a:rPr lang="fa-IR" sz="2400" dirty="0" smtClean="0"/>
              <a:t> و </a:t>
            </a:r>
            <a:r>
              <a:rPr lang="fa-IR" sz="2400" dirty="0" smtClean="0">
                <a:solidFill>
                  <a:srgbClr val="FF0000"/>
                </a:solidFill>
              </a:rPr>
              <a:t>بهره برداری </a:t>
            </a:r>
            <a:r>
              <a:rPr lang="fa-IR" sz="2400" dirty="0" smtClean="0"/>
              <a:t>وجود دارد.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اینکار شبیه برنامه ریزی آفلاین نیست. در </a:t>
            </a:r>
            <a:r>
              <a:rPr lang="fa-IR" sz="2400" dirty="0" smtClean="0"/>
              <a:t>حقیقت </a:t>
            </a:r>
            <a:r>
              <a:rPr lang="fa-IR" sz="2400" dirty="0" smtClean="0"/>
              <a:t>عامل یک عمل را در دنیا انجام می دهد و نتیجه ی آن را مشاهده می کند.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تفاوت یادگیری فعال و غیرفعال: در حالت غیرفعالانه، عامل یادگیر طبق سیاست موجود اعمال را انتخاب می کرد. اما در یادگیری تقویتی فعالانه، عامل خودش عمل بعدی را انتخاب می کند. </a:t>
            </a:r>
            <a:endParaRPr 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9050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latin typeface="Calibri"/>
                <a:sym typeface="Symbol" pitchFamily="18" charset="2"/>
              </a:rPr>
              <a:t>یادآوری: تکرار </a:t>
            </a:r>
            <a:r>
              <a:rPr lang="en-US" dirty="0" smtClean="0">
                <a:latin typeface="Calibri"/>
                <a:sym typeface="Symbol" pitchFamily="18" charset="2"/>
              </a:rPr>
              <a:t>Q-Value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تکرار ارزش: ارزش حالت فعلی را بر اساس ارزش حالتهای بعدی تعیین کنید.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با مقدار </a:t>
            </a:r>
            <a:r>
              <a:rPr lang="en-US" sz="2000" dirty="0" smtClean="0">
                <a:latin typeface="Calibri"/>
                <a:cs typeface="B Nazanin" pitchFamily="2" charset="-78"/>
              </a:rPr>
              <a:t>V</a:t>
            </a:r>
            <a:r>
              <a:rPr lang="en-US" sz="2000" baseline="-25000" dirty="0" smtClean="0">
                <a:latin typeface="Calibri"/>
                <a:cs typeface="B Nazanin" pitchFamily="2" charset="-78"/>
              </a:rPr>
              <a:t>0</a:t>
            </a:r>
            <a:r>
              <a:rPr lang="en-US" sz="2000" dirty="0" smtClean="0">
                <a:latin typeface="Calibri"/>
                <a:cs typeface="B Nazanin" pitchFamily="2" charset="-78"/>
              </a:rPr>
              <a:t>(s) = 0</a:t>
            </a:r>
            <a:r>
              <a:rPr lang="fa-IR" sz="2000" dirty="0" smtClean="0">
                <a:latin typeface="Calibri"/>
                <a:cs typeface="B Nazanin" pitchFamily="2" charset="-78"/>
              </a:rPr>
              <a:t> شروع کنید.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ارزش حالتها در عمق </a:t>
            </a:r>
            <a:r>
              <a:rPr lang="en-US" sz="2000" dirty="0" smtClean="0">
                <a:latin typeface="Calibri"/>
                <a:cs typeface="B Nazanin" pitchFamily="2" charset="-78"/>
              </a:rPr>
              <a:t>k+1</a:t>
            </a:r>
            <a:r>
              <a:rPr lang="fa-IR" sz="2000" dirty="0" smtClean="0">
                <a:latin typeface="Calibri"/>
                <a:cs typeface="B Nazanin" pitchFamily="2" charset="-78"/>
              </a:rPr>
              <a:t> را بر اساس ارزش آنها درعمق </a:t>
            </a:r>
            <a:r>
              <a:rPr lang="en-US" sz="2000" dirty="0" smtClean="0">
                <a:latin typeface="Calibri"/>
                <a:cs typeface="B Nazanin" pitchFamily="2" charset="-78"/>
              </a:rPr>
              <a:t>k</a:t>
            </a:r>
            <a:r>
              <a:rPr lang="fa-IR" sz="2000" dirty="0" smtClean="0">
                <a:latin typeface="Calibri"/>
                <a:cs typeface="B Nazanin" pitchFamily="2" charset="-78"/>
              </a:rPr>
              <a:t> حساب کنید: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8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اما مقادیر </a:t>
            </a:r>
            <a:r>
              <a:rPr lang="en-US" sz="2400" dirty="0" smtClean="0">
                <a:latin typeface="Calibri"/>
                <a:cs typeface="B Nazanin" pitchFamily="2" charset="-78"/>
              </a:rPr>
              <a:t>Q</a:t>
            </a:r>
            <a:r>
              <a:rPr lang="fa-IR" sz="2400" dirty="0" smtClean="0">
                <a:latin typeface="Calibri"/>
                <a:cs typeface="B Nazanin" pitchFamily="2" charset="-78"/>
              </a:rPr>
              <a:t> سودمندتر هستند. بیاید آنها را محاسبه کنیم: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با مقدار </a:t>
            </a:r>
            <a:r>
              <a:rPr lang="en-US" sz="2000" dirty="0" smtClean="0">
                <a:latin typeface="Calibri"/>
                <a:cs typeface="B Nazanin" pitchFamily="2" charset="-78"/>
              </a:rPr>
              <a:t>Q</a:t>
            </a:r>
            <a:r>
              <a:rPr lang="en-US" sz="2000" baseline="-25000" dirty="0" smtClean="0">
                <a:latin typeface="Calibri"/>
                <a:cs typeface="B Nazanin" pitchFamily="2" charset="-78"/>
              </a:rPr>
              <a:t>0</a:t>
            </a:r>
            <a:r>
              <a:rPr lang="en-US" sz="2000" dirty="0" smtClean="0">
                <a:latin typeface="Calibri"/>
                <a:cs typeface="B Nazanin" pitchFamily="2" charset="-78"/>
              </a:rPr>
              <a:t>(</a:t>
            </a:r>
            <a:r>
              <a:rPr lang="en-US" sz="2000" dirty="0" err="1" smtClean="0">
                <a:latin typeface="Calibri"/>
                <a:cs typeface="B Nazanin" pitchFamily="2" charset="-78"/>
              </a:rPr>
              <a:t>s,a</a:t>
            </a:r>
            <a:r>
              <a:rPr lang="en-US" sz="2000" dirty="0">
                <a:latin typeface="Calibri"/>
                <a:cs typeface="B Nazanin" pitchFamily="2" charset="-78"/>
              </a:rPr>
              <a:t>) = 0</a:t>
            </a:r>
            <a:r>
              <a:rPr lang="fa-IR" sz="2000" dirty="0" smtClean="0">
                <a:latin typeface="Calibri"/>
                <a:cs typeface="B Nazanin" pitchFamily="2" charset="-78"/>
              </a:rPr>
              <a:t> شروع </a:t>
            </a:r>
            <a:r>
              <a:rPr lang="fa-IR" sz="2000" dirty="0">
                <a:latin typeface="Calibri"/>
                <a:cs typeface="B Nazanin" pitchFamily="2" charset="-78"/>
              </a:rPr>
              <a:t>کنید. </a:t>
            </a:r>
            <a:endParaRPr lang="fa-IR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مقدار </a:t>
            </a:r>
            <a:r>
              <a:rPr lang="en-US" sz="2000" dirty="0" smtClean="0">
                <a:latin typeface="Calibri"/>
                <a:cs typeface="B Nazanin" pitchFamily="2" charset="-78"/>
              </a:rPr>
              <a:t>Q-value</a:t>
            </a:r>
            <a:r>
              <a:rPr lang="fa-IR" sz="2000" dirty="0" smtClean="0">
                <a:latin typeface="Calibri"/>
                <a:cs typeface="B Nazanin" pitchFamily="2" charset="-78"/>
              </a:rPr>
              <a:t> ها </a:t>
            </a:r>
            <a:r>
              <a:rPr lang="fa-IR" sz="2000" dirty="0">
                <a:latin typeface="Calibri"/>
                <a:cs typeface="B Nazanin" pitchFamily="2" charset="-78"/>
              </a:rPr>
              <a:t>در عمق </a:t>
            </a:r>
            <a:r>
              <a:rPr lang="en-US" sz="2000" dirty="0">
                <a:latin typeface="Calibri"/>
                <a:cs typeface="B Nazanin" pitchFamily="2" charset="-78"/>
              </a:rPr>
              <a:t>k+1</a:t>
            </a:r>
            <a:r>
              <a:rPr lang="fa-IR" sz="2000" dirty="0">
                <a:latin typeface="Calibri"/>
                <a:cs typeface="B Nazanin" pitchFamily="2" charset="-78"/>
              </a:rPr>
              <a:t> را بر اساس ارزش </a:t>
            </a:r>
            <a:r>
              <a:rPr lang="en-US" sz="2000" dirty="0" smtClean="0">
                <a:latin typeface="Calibri"/>
                <a:cs typeface="B Nazanin" pitchFamily="2" charset="-78"/>
              </a:rPr>
              <a:t>Q-value</a:t>
            </a:r>
            <a:r>
              <a:rPr lang="fa-IR" sz="2000" dirty="0" smtClean="0">
                <a:latin typeface="Calibri"/>
                <a:cs typeface="B Nazanin" pitchFamily="2" charset="-78"/>
              </a:rPr>
              <a:t> ها</a:t>
            </a:r>
            <a:r>
              <a:rPr lang="en-US" sz="2000" dirty="0" smtClean="0">
                <a:latin typeface="Calibri"/>
                <a:cs typeface="B Nazanin" pitchFamily="2" charset="-78"/>
              </a:rPr>
              <a:t> </a:t>
            </a:r>
            <a:r>
              <a:rPr lang="fa-IR" sz="2000" dirty="0" smtClean="0">
                <a:latin typeface="Calibri"/>
                <a:cs typeface="B Nazanin" pitchFamily="2" charset="-78"/>
              </a:rPr>
              <a:t>درعمق </a:t>
            </a:r>
            <a:r>
              <a:rPr lang="en-US" sz="2000" dirty="0">
                <a:latin typeface="Calibri"/>
                <a:cs typeface="B Nazanin" pitchFamily="2" charset="-78"/>
              </a:rPr>
              <a:t>k</a:t>
            </a:r>
            <a:r>
              <a:rPr lang="fa-IR" sz="2000" dirty="0">
                <a:latin typeface="Calibri"/>
                <a:cs typeface="B Nazanin" pitchFamily="2" charset="-78"/>
              </a:rPr>
              <a:t> حساب </a:t>
            </a:r>
            <a:r>
              <a:rPr lang="fa-IR" sz="2000" dirty="0" smtClean="0">
                <a:latin typeface="Calibri"/>
                <a:cs typeface="B Nazanin" pitchFamily="2" charset="-78"/>
              </a:rPr>
              <a:t>کنید</a:t>
            </a:r>
            <a:r>
              <a:rPr lang="fa-IR" sz="2000" dirty="0">
                <a:latin typeface="Calibri"/>
                <a:cs typeface="B Nazanin" pitchFamily="2" charset="-78"/>
              </a:rPr>
              <a:t>:</a:t>
            </a:r>
            <a:endParaRPr lang="en-US" sz="2000" dirty="0">
              <a:latin typeface="Calibri"/>
              <a:cs typeface="B Nazanin" pitchFamily="2" charset="-78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 smtClean="0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505200" y="1219200"/>
            <a:ext cx="8229600" cy="4525963"/>
          </a:xfrm>
        </p:spPr>
        <p:txBody>
          <a:bodyPr/>
          <a:lstStyle/>
          <a:p>
            <a:pPr algn="r" rtl="1"/>
            <a:r>
              <a:rPr lang="fa-IR" sz="2800" dirty="0" smtClean="0"/>
              <a:t>یادگیری </a:t>
            </a:r>
            <a:r>
              <a:rPr lang="en-US" sz="2800" dirty="0" smtClean="0"/>
              <a:t>Q</a:t>
            </a:r>
            <a:r>
              <a:rPr lang="fa-IR" sz="2800" dirty="0" smtClean="0"/>
              <a:t>: تکرار </a:t>
            </a:r>
            <a:r>
              <a:rPr lang="en-US" sz="2800" dirty="0" smtClean="0"/>
              <a:t>Q-value</a:t>
            </a:r>
            <a:r>
              <a:rPr lang="fa-IR" sz="2800" dirty="0" smtClean="0"/>
              <a:t> مبتنی بر نمونه ها</a:t>
            </a:r>
            <a:endParaRPr lang="en-US" sz="2800" dirty="0" smtClean="0"/>
          </a:p>
          <a:p>
            <a:pPr lvl="1" algn="r" rtl="1"/>
            <a:endParaRPr lang="en-US" sz="2400" dirty="0" smtClean="0"/>
          </a:p>
          <a:p>
            <a:pPr lvl="1" algn="r" rtl="1"/>
            <a:endParaRPr lang="en-US" sz="2400" dirty="0" smtClean="0"/>
          </a:p>
          <a:p>
            <a:pPr algn="r" rtl="1"/>
            <a:r>
              <a:rPr lang="fa-IR" sz="2800" dirty="0" smtClean="0"/>
              <a:t>مقادیر </a:t>
            </a:r>
            <a:r>
              <a:rPr lang="en-US" sz="2800" dirty="0" smtClean="0"/>
              <a:t>Q(</a:t>
            </a:r>
            <a:r>
              <a:rPr lang="en-US" sz="2800" dirty="0" err="1" smtClean="0"/>
              <a:t>s,a</a:t>
            </a:r>
            <a:r>
              <a:rPr lang="en-US" sz="2800" dirty="0" smtClean="0"/>
              <a:t>) </a:t>
            </a:r>
            <a:r>
              <a:rPr lang="fa-IR" sz="2800" dirty="0"/>
              <a:t> </a:t>
            </a:r>
            <a:r>
              <a:rPr lang="fa-IR" sz="2800" dirty="0" smtClean="0"/>
              <a:t>را در حین انجام کار یاد بگیرید. 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یک نمونه </a:t>
            </a:r>
            <a:r>
              <a:rPr lang="en-US" sz="2400" dirty="0" smtClean="0"/>
              <a:t>(</a:t>
            </a:r>
            <a:r>
              <a:rPr lang="en-US" sz="2400" dirty="0" err="1" smtClean="0"/>
              <a:t>s,a,s’,r</a:t>
            </a:r>
            <a:r>
              <a:rPr lang="en-US" sz="2400" dirty="0" smtClean="0"/>
              <a:t>)</a:t>
            </a:r>
            <a:r>
              <a:rPr lang="fa-IR" sz="2400" dirty="0" smtClean="0"/>
              <a:t> بگیرید. </a:t>
            </a:r>
          </a:p>
          <a:p>
            <a:pPr lvl="1" algn="r" rtl="1"/>
            <a:endParaRPr lang="en-US" sz="2400" dirty="0" smtClean="0"/>
          </a:p>
          <a:p>
            <a:pPr lvl="1" algn="r" rtl="1"/>
            <a:r>
              <a:rPr lang="fa-IR" sz="2400" dirty="0" smtClean="0"/>
              <a:t>مقدار تخمین قبلی یعنی               را هم در نظر بگیرید.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تخمین جدید را بدست آورید: </a:t>
            </a:r>
            <a:endParaRPr lang="en-US" sz="2400" dirty="0" smtClean="0"/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58510" y="41148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5029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95528" y="3596261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45949"/>
              </p:ext>
            </p:extLst>
          </p:nvPr>
        </p:nvGraphicFramePr>
        <p:xfrm>
          <a:off x="609600" y="2884436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84436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 smtClean="0"/>
              <a:t> </a:t>
            </a:r>
            <a:r>
              <a:rPr lang="fa-IR" dirty="0" smtClean="0"/>
              <a:t>دموی </a:t>
            </a:r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یادگیری تقویتی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8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ایده ی اصلی</a:t>
            </a:r>
            <a:endParaRPr lang="en-US" sz="2800" dirty="0" smtClean="0">
              <a:latin typeface="Calibri"/>
              <a:ea typeface="ＭＳ Ｐゴシック" pitchFamily="34" charset="-128"/>
              <a:cs typeface="B Nazanin" pitchFamily="2" charset="-78"/>
            </a:endParaRPr>
          </a:p>
          <a:p>
            <a:pPr lvl="1" algn="r" rtl="1">
              <a:lnSpc>
                <a:spcPct val="90000"/>
              </a:lnSpc>
            </a:pP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بازخوردهای محیط به شکل </a:t>
            </a:r>
            <a:r>
              <a:rPr lang="fa-IR" sz="2400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B Nazanin" pitchFamily="2" charset="-78"/>
              </a:rPr>
              <a:t>جایزه</a:t>
            </a: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 (یا جریمه) دریافت می شوند. </a:t>
            </a:r>
          </a:p>
          <a:p>
            <a:pPr lvl="1" algn="r" rtl="1">
              <a:lnSpc>
                <a:spcPct val="90000"/>
              </a:lnSpc>
            </a:pP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سودمندی عامل توسط تابع جایزه تعریف می شود.</a:t>
            </a:r>
          </a:p>
          <a:p>
            <a:pPr lvl="1" algn="r" rtl="1">
              <a:lnSpc>
                <a:spcPct val="90000"/>
              </a:lnSpc>
            </a:pPr>
            <a:r>
              <a:rPr lang="fa-IR" altLang="ja-JP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عامل باید یاد بگیرد طوری عمل کند که </a:t>
            </a:r>
            <a:r>
              <a:rPr lang="fa-IR" altLang="ja-JP" sz="2400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B Nazanin" pitchFamily="2" charset="-78"/>
              </a:rPr>
              <a:t>جوایز مورد انتظار </a:t>
            </a:r>
            <a:r>
              <a:rPr lang="fa-IR" altLang="ja-JP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را بیشینه کند.</a:t>
            </a:r>
          </a:p>
          <a:p>
            <a:pPr lvl="1" algn="r" rtl="1">
              <a:lnSpc>
                <a:spcPct val="90000"/>
              </a:lnSpc>
            </a:pPr>
            <a:r>
              <a:rPr lang="fa-IR" altLang="ja-JP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تمام یادگیریها براساس نمونه های خروجیها شکل می گیرد.</a:t>
            </a:r>
            <a:endParaRPr lang="en-US" altLang="ja-JP" sz="2400" dirty="0" smtClean="0">
              <a:latin typeface="Calibri"/>
              <a:ea typeface="ＭＳ Ｐゴシック" pitchFamily="34" charset="-128"/>
              <a:cs typeface="B Nazani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5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محیط</a:t>
            </a:r>
            <a:endParaRPr lang="en-US" sz="2500" dirty="0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en-US" sz="600" dirty="0" smtClean="0">
              <a:solidFill>
                <a:schemeClr val="tx1"/>
              </a:solidFill>
              <a:latin typeface="Calibri"/>
              <a:cs typeface="B Nazanin" pitchFamily="2" charset="-78"/>
            </a:endParaRPr>
          </a:p>
          <a:p>
            <a:pPr algn="ctr" rtl="1"/>
            <a:r>
              <a:rPr lang="fa-IR" sz="26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عامل</a:t>
            </a:r>
            <a:endParaRPr lang="en-US" sz="2600" dirty="0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smtClean="0">
                <a:latin typeface="Calibri"/>
                <a:cs typeface="B Nazanin" pitchFamily="2" charset="-78"/>
              </a:rPr>
              <a:t>عمل: </a:t>
            </a:r>
            <a:r>
              <a:rPr lang="en-US" sz="2000" dirty="0" smtClean="0">
                <a:latin typeface="Calibri"/>
                <a:cs typeface="B Nazanin" pitchFamily="2" charset="-78"/>
              </a:rPr>
              <a:t>a</a:t>
            </a:r>
            <a:endParaRPr lang="en-US" sz="2000" dirty="0">
              <a:latin typeface="Calibri"/>
              <a:cs typeface="B Nazani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smtClean="0">
                <a:latin typeface="Calibri"/>
                <a:cs typeface="B Nazanin" pitchFamily="2" charset="-78"/>
              </a:rPr>
              <a:t>حالت: </a:t>
            </a:r>
            <a:r>
              <a:rPr lang="en-US" sz="2000" dirty="0" smtClean="0">
                <a:latin typeface="Calibri"/>
                <a:cs typeface="B Nazanin" pitchFamily="2" charset="-78"/>
              </a:rPr>
              <a:t>s</a:t>
            </a:r>
          </a:p>
          <a:p>
            <a:pPr algn="ctr" rtl="1"/>
            <a:r>
              <a:rPr lang="fa-IR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جایزه: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خواص </a:t>
            </a:r>
            <a:r>
              <a:rPr lang="en-US" dirty="0" smtClean="0"/>
              <a:t>Q-Learning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345851"/>
            <a:ext cx="9525000" cy="4525962"/>
          </a:xfrm>
        </p:spPr>
        <p:txBody>
          <a:bodyPr/>
          <a:lstStyle/>
          <a:p>
            <a:pPr algn="r" rtl="1"/>
            <a:r>
              <a:rPr lang="fa-IR" sz="2800" smtClean="0"/>
              <a:t>نتیجه ی </a:t>
            </a:r>
            <a:r>
              <a:rPr lang="fa-IR" sz="2800" dirty="0" smtClean="0"/>
              <a:t>جالب: حتی اگر ما غیربهینه عمل کنیم، روش </a:t>
            </a:r>
            <a:r>
              <a:rPr lang="en-US" sz="2800" dirty="0"/>
              <a:t>Q-learning</a:t>
            </a:r>
            <a:r>
              <a:rPr lang="fa-IR" sz="2800" dirty="0" smtClean="0"/>
              <a:t> به سمت سیاست بهینه همگرا می شود. 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 smtClean="0"/>
              <a:t>به اینکار یادگیری </a:t>
            </a:r>
            <a:r>
              <a:rPr lang="en-US" sz="2800" dirty="0" smtClean="0">
                <a:solidFill>
                  <a:srgbClr val="C00000"/>
                </a:solidFill>
              </a:rPr>
              <a:t>off-policy</a:t>
            </a:r>
            <a:r>
              <a:rPr lang="fa-IR" sz="2800" dirty="0" smtClean="0">
                <a:solidFill>
                  <a:srgbClr val="C00000"/>
                </a:solidFill>
              </a:rPr>
              <a:t> </a:t>
            </a:r>
            <a:r>
              <a:rPr lang="fa-IR" sz="2800" dirty="0"/>
              <a:t>می گویند</a:t>
            </a:r>
            <a:r>
              <a:rPr lang="fa-IR" sz="2800" dirty="0" smtClean="0">
                <a:solidFill>
                  <a:srgbClr val="C00000"/>
                </a:solidFill>
              </a:rPr>
              <a:t>. </a:t>
            </a:r>
            <a:endParaRPr lang="en-US" sz="2800" dirty="0" smtClean="0">
              <a:solidFill>
                <a:srgbClr val="C00000"/>
              </a:solidFill>
            </a:endParaRP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 smtClean="0"/>
              <a:t>هشدارها: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باید به اندازه کافی اکتشاف کنید. 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باید نرخ یادگیری را به تدریج کاهش دهید. 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اما نباید نرخ یادگیری را خیلی سریع تغییر دهید. 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اما مهم نیست که چگونه اعمال را انتخاب می کنید. 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22098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یک عامل یادگیر ساده</a:t>
            </a:r>
            <a:endParaRPr lang="en-US" dirty="0"/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  <a:ea typeface="ＭＳ Ｐゴシック" pitchFamily="34" charset="-128"/>
              </a:rPr>
              <a:t>یادگیری تقویتی</a:t>
            </a:r>
            <a:endParaRPr lang="en-US" dirty="0" smtClean="0">
              <a:latin typeface="Calibri"/>
              <a:ea typeface="ＭＳ Ｐゴシック" pitchFamily="34" charset="-128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17637"/>
            <a:ext cx="11125200" cy="5211763"/>
          </a:xfrm>
        </p:spPr>
        <p:txBody>
          <a:bodyPr/>
          <a:lstStyle/>
          <a:p>
            <a:pPr algn="r" rtl="1"/>
            <a:r>
              <a:rPr lang="fa-IR" sz="28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مبتنی بر مدل فرآیندهای تصادفی مارکوف: </a:t>
            </a:r>
          </a:p>
          <a:p>
            <a:pPr lvl="1" algn="r" rtl="1">
              <a:lnSpc>
                <a:spcPct val="80000"/>
              </a:lnSpc>
            </a:pPr>
            <a:r>
              <a:rPr lang="fa-IR" dirty="0">
                <a:ea typeface="ＭＳ Ｐゴシック" pitchFamily="34" charset="-128"/>
                <a:cs typeface="B Nazanin" pitchFamily="2" charset="-78"/>
              </a:rPr>
              <a:t>مجموعه ی حالتها 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 S</a:t>
            </a:r>
          </a:p>
          <a:p>
            <a:pPr lvl="1" algn="r" rtl="1">
              <a:lnSpc>
                <a:spcPct val="80000"/>
              </a:lnSpc>
            </a:pPr>
            <a:r>
              <a:rPr lang="fa-IR" dirty="0">
                <a:ea typeface="ＭＳ Ｐゴシック" pitchFamily="34" charset="-128"/>
                <a:cs typeface="B Nazanin" pitchFamily="2" charset="-78"/>
              </a:rPr>
              <a:t>حالت شروع 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s</a:t>
            </a:r>
            <a:r>
              <a:rPr lang="en-US" baseline="-25000" dirty="0">
                <a:ea typeface="ＭＳ Ｐゴシック" pitchFamily="34" charset="-128"/>
                <a:cs typeface="B Nazanin" pitchFamily="2" charset="-78"/>
              </a:rPr>
              <a:t>0</a:t>
            </a:r>
          </a:p>
          <a:p>
            <a:pPr lvl="1" algn="r" rtl="1">
              <a:lnSpc>
                <a:spcPct val="80000"/>
              </a:lnSpc>
            </a:pPr>
            <a:r>
              <a:rPr lang="fa-IR" dirty="0">
                <a:ea typeface="ＭＳ Ｐゴシック" pitchFamily="34" charset="-128"/>
                <a:cs typeface="B Nazanin" pitchFamily="2" charset="-78"/>
              </a:rPr>
              <a:t>مجموعه اعمال 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 A</a:t>
            </a:r>
          </a:p>
          <a:p>
            <a:pPr lvl="1" algn="r" rtl="1">
              <a:lnSpc>
                <a:spcPct val="80000"/>
              </a:lnSpc>
            </a:pPr>
            <a:r>
              <a:rPr lang="fa-IR" dirty="0">
                <a:ea typeface="ＭＳ Ｐゴシック" pitchFamily="34" charset="-128"/>
                <a:cs typeface="B Nazanin" pitchFamily="2" charset="-78"/>
              </a:rPr>
              <a:t>انتقالها 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P(s’</a:t>
            </a:r>
            <a:r>
              <a:rPr lang="en-US" altLang="ja-JP" dirty="0">
                <a:ea typeface="ＭＳ Ｐゴシック" pitchFamily="34" charset="-128"/>
                <a:cs typeface="B Nazanin" pitchFamily="2" charset="-78"/>
              </a:rPr>
              <a:t>|</a:t>
            </a:r>
            <a:r>
              <a:rPr lang="en-US" altLang="ja-JP" dirty="0" err="1">
                <a:ea typeface="ＭＳ Ｐゴシック" pitchFamily="34" charset="-128"/>
                <a:cs typeface="B Nazanin" pitchFamily="2" charset="-78"/>
              </a:rPr>
              <a:t>s,a</a:t>
            </a:r>
            <a:r>
              <a:rPr lang="en-US" altLang="ja-JP" dirty="0">
                <a:ea typeface="ＭＳ Ｐゴシック" pitchFamily="34" charset="-128"/>
                <a:cs typeface="B Nazanin" pitchFamily="2" charset="-78"/>
              </a:rPr>
              <a:t>) (or T(</a:t>
            </a:r>
            <a:r>
              <a:rPr lang="en-US" altLang="ja-JP" dirty="0" err="1">
                <a:ea typeface="ＭＳ Ｐゴシック" pitchFamily="34" charset="-128"/>
                <a:cs typeface="B Nazanin" pitchFamily="2" charset="-78"/>
              </a:rPr>
              <a:t>s,a,s</a:t>
            </a:r>
            <a:r>
              <a:rPr lang="en-US" altLang="ja-JP" dirty="0">
                <a:ea typeface="ＭＳ Ｐゴシック" pitchFamily="34" charset="-128"/>
                <a:cs typeface="B Nazanin" pitchFamily="2" charset="-78"/>
              </a:rPr>
              <a:t>’))</a:t>
            </a:r>
          </a:p>
          <a:p>
            <a:pPr lvl="1" algn="r" rtl="1">
              <a:lnSpc>
                <a:spcPct val="80000"/>
              </a:lnSpc>
            </a:pPr>
            <a:r>
              <a:rPr lang="fa-IR" dirty="0">
                <a:ea typeface="ＭＳ Ｐゴシック" pitchFamily="34" charset="-128"/>
                <a:cs typeface="B Nazanin" pitchFamily="2" charset="-78"/>
              </a:rPr>
              <a:t>جوایز 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R(</a:t>
            </a:r>
            <a:r>
              <a:rPr lang="en-US" dirty="0" err="1">
                <a:ea typeface="ＭＳ Ｐゴシック" pitchFamily="34" charset="-128"/>
                <a:cs typeface="B Nazanin" pitchFamily="2" charset="-78"/>
              </a:rPr>
              <a:t>s,a,s</a:t>
            </a:r>
            <a:r>
              <a:rPr lang="en-US" dirty="0">
                <a:ea typeface="ＭＳ Ｐゴシック" pitchFamily="34" charset="-128"/>
                <a:cs typeface="B Nazanin" pitchFamily="2" charset="-78"/>
              </a:rPr>
              <a:t>’</a:t>
            </a:r>
            <a:r>
              <a:rPr lang="en-US" altLang="ja-JP" dirty="0">
                <a:ea typeface="ＭＳ Ｐゴシック" pitchFamily="34" charset="-128"/>
                <a:cs typeface="B Nazanin" pitchFamily="2" charset="-78"/>
              </a:rPr>
              <a:t>)</a:t>
            </a:r>
            <a:r>
              <a:rPr lang="fa-IR" altLang="ja-JP" dirty="0">
                <a:ea typeface="ＭＳ Ｐゴシック" pitchFamily="34" charset="-128"/>
                <a:cs typeface="B Nazanin" pitchFamily="2" charset="-78"/>
              </a:rPr>
              <a:t> (و تخفیف </a:t>
            </a:r>
            <a:r>
              <a:rPr lang="en-US" altLang="ja-JP" dirty="0"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</a:t>
            </a:r>
            <a:r>
              <a:rPr lang="fa-IR" altLang="ja-JP" dirty="0">
                <a:ea typeface="ＭＳ Ｐゴシック" pitchFamily="34" charset="-128"/>
                <a:cs typeface="B Nazanin" pitchFamily="2" charset="-78"/>
              </a:rPr>
              <a:t>)</a:t>
            </a:r>
            <a:endParaRPr lang="en-US" altLang="ja-JP" dirty="0">
              <a:ea typeface="ＭＳ Ｐゴシック" pitchFamily="34" charset="-128"/>
              <a:cs typeface="B Nazanin" pitchFamily="2" charset="-78"/>
            </a:endParaRPr>
          </a:p>
          <a:p>
            <a:pPr lvl="1" algn="r" rt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  <a:cs typeface="B Nazanin" pitchFamily="2" charset="-78"/>
            </a:endParaRPr>
          </a:p>
          <a:p>
            <a:pPr algn="r" rtl="1"/>
            <a:r>
              <a:rPr lang="fa-IR" sz="28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باز هم دنبال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(s)</a:t>
            </a:r>
            <a:r>
              <a:rPr lang="fa-IR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</a:t>
            </a:r>
            <a:r>
              <a:rPr lang="fa-IR" sz="2800" dirty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بهینه هستیم.</a:t>
            </a:r>
            <a:endParaRPr lang="en-US" sz="2800" dirty="0"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lvl="1" algn="r" rtl="1"/>
            <a:endParaRPr lang="en-US" sz="2000" dirty="0" smtClean="0"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algn="r" rtl="1"/>
            <a:r>
              <a:rPr lang="fa-IR" sz="2800" dirty="0" smtClean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مشکل جدید:</a:t>
            </a:r>
            <a:r>
              <a:rPr lang="fa-IR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حالا مقادیر</a:t>
            </a:r>
            <a:r>
              <a:rPr lang="en-US" altLang="ja-JP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T </a:t>
            </a:r>
            <a:r>
              <a:rPr lang="fa-IR" altLang="ja-JP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و </a:t>
            </a:r>
            <a:r>
              <a:rPr lang="en-US" altLang="ja-JP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R</a:t>
            </a:r>
            <a:r>
              <a:rPr lang="fa-IR" altLang="ja-JP" sz="28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 را نمی دانیم. </a:t>
            </a:r>
            <a:endParaRPr lang="en-US" altLang="ja-JP" sz="28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lvl="1" algn="r" rtl="1"/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یعنی ما نمی دانیم کدام حالت خوب است و در هر حالت چکار باید بکنیم.</a:t>
            </a:r>
            <a:endParaRPr lang="en-US" altLang="ja-JP" sz="2400" dirty="0" smtClean="0">
              <a:latin typeface="Calibri"/>
              <a:ea typeface="ＭＳ Ｐゴシック" pitchFamily="34" charset="-128"/>
              <a:cs typeface="B Nazanin" pitchFamily="2" charset="-78"/>
              <a:sym typeface="Symbol" pitchFamily="18" charset="2"/>
            </a:endParaRPr>
          </a:p>
          <a:p>
            <a:pPr lvl="1" algn="r" rtl="1"/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  <a:sym typeface="Symbol" pitchFamily="18" charset="2"/>
              </a:rPr>
              <a:t>پس باید اعمال را امتحان کنیم تا حالات مختلف را ببینیم و ارزش آنها را یاد بگیریم.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762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آفلاین </a:t>
            </a:r>
            <a:r>
              <a:rPr lang="en-US" dirty="0" smtClean="0"/>
              <a:t>(MDPs)</a:t>
            </a:r>
            <a:r>
              <a:rPr lang="fa-IR" dirty="0" smtClean="0"/>
              <a:t> در مقابل آنلاین </a:t>
            </a:r>
            <a:r>
              <a:rPr lang="en-US" dirty="0" smtClean="0"/>
              <a:t>(RL)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Calibri" pitchFamily="34" charset="0"/>
                <a:cs typeface="B Nazanin" pitchFamily="2" charset="-78"/>
              </a:rPr>
              <a:t>راه حل آفلاین</a:t>
            </a:r>
            <a:endParaRPr lang="en-US" sz="32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Calibri" pitchFamily="34" charset="0"/>
                <a:cs typeface="B Nazanin" pitchFamily="2" charset="-78"/>
              </a:rPr>
              <a:t>راه حل آنلاین</a:t>
            </a:r>
            <a:endParaRPr lang="en-US" sz="3200" dirty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مبتنی بر مدل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مبتنی بر مدل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600" dirty="0" smtClean="0"/>
              <a:t>ایده یادگیری مبتنی بر مدل: </a:t>
            </a:r>
            <a:endParaRPr lang="en-US" sz="2600" dirty="0" smtClean="0"/>
          </a:p>
          <a:p>
            <a:pPr lvl="1" algn="r" rtl="1">
              <a:lnSpc>
                <a:spcPct val="80000"/>
              </a:lnSpc>
            </a:pPr>
            <a:r>
              <a:rPr lang="fa-IR" sz="2200" dirty="0" smtClean="0"/>
              <a:t>بر اساس تجارب، تقریبی از مدل بدست آورید. </a:t>
            </a:r>
            <a:endParaRPr lang="en-US" sz="2200" dirty="0" smtClean="0"/>
          </a:p>
          <a:p>
            <a:pPr lvl="1" algn="r" rtl="1">
              <a:lnSpc>
                <a:spcPct val="80000"/>
              </a:lnSpc>
            </a:pPr>
            <a:r>
              <a:rPr lang="fa-IR" sz="2200" dirty="0" smtClean="0"/>
              <a:t>فرض کنید مدل صحیح است و از آن برای استخراج مقدار ارزشها استفاده کنید. </a:t>
            </a:r>
          </a:p>
          <a:p>
            <a:pPr lvl="1" algn="r" rtl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r>
              <a:rPr lang="fa-IR" sz="2600" dirty="0" smtClean="0"/>
              <a:t>گام 1: مدل </a:t>
            </a:r>
            <a:r>
              <a:rPr lang="en-US" sz="2600" dirty="0" smtClean="0"/>
              <a:t>MDP</a:t>
            </a:r>
            <a:r>
              <a:rPr lang="fa-IR" sz="2600" dirty="0" smtClean="0"/>
              <a:t> را به صورت تجربی بدست آورید:</a:t>
            </a:r>
            <a:endParaRPr lang="en-US" sz="2600" dirty="0" smtClean="0"/>
          </a:p>
          <a:p>
            <a:pPr lvl="1" algn="r" rtl="1">
              <a:lnSpc>
                <a:spcPct val="80000"/>
              </a:lnSpc>
            </a:pPr>
            <a:r>
              <a:rPr lang="fa-IR" sz="2200" dirty="0" smtClean="0"/>
              <a:t>تعداد خروجیها </a:t>
            </a:r>
            <a:r>
              <a:rPr lang="en-US" sz="2200" dirty="0" smtClean="0"/>
              <a:t>s’</a:t>
            </a:r>
            <a:r>
              <a:rPr lang="fa-IR" sz="2200" dirty="0" smtClean="0"/>
              <a:t> را برای هر </a:t>
            </a:r>
            <a:r>
              <a:rPr lang="en-US" sz="2200" dirty="0" smtClean="0"/>
              <a:t>s, a</a:t>
            </a:r>
            <a:r>
              <a:rPr lang="fa-IR" sz="2200" dirty="0" smtClean="0"/>
              <a:t> بدست آورید. </a:t>
            </a:r>
            <a:endParaRPr lang="en-US" sz="2200" dirty="0" smtClean="0"/>
          </a:p>
          <a:p>
            <a:pPr lvl="1" algn="r" rtl="1">
              <a:lnSpc>
                <a:spcPct val="80000"/>
              </a:lnSpc>
            </a:pPr>
            <a:r>
              <a:rPr lang="fa-IR" sz="2200" dirty="0" smtClean="0"/>
              <a:t>برای بدست آوردن                        باید تخمینها را نرمالیز کنیم. </a:t>
            </a:r>
          </a:p>
          <a:p>
            <a:pPr lvl="1" algn="r" rtl="1">
              <a:lnSpc>
                <a:spcPct val="80000"/>
              </a:lnSpc>
            </a:pPr>
            <a:r>
              <a:rPr lang="fa-IR" sz="2200" dirty="0" smtClean="0"/>
              <a:t>هنگام تجربه </a:t>
            </a:r>
            <a:r>
              <a:rPr lang="en-US" sz="2200" dirty="0" smtClean="0"/>
              <a:t>(s</a:t>
            </a:r>
            <a:r>
              <a:rPr lang="en-US" sz="2200" dirty="0"/>
              <a:t>, a, s</a:t>
            </a:r>
            <a:r>
              <a:rPr lang="en-US" sz="2200" dirty="0" smtClean="0"/>
              <a:t>’)</a:t>
            </a:r>
            <a:r>
              <a:rPr lang="fa-IR" sz="2200" dirty="0" smtClean="0"/>
              <a:t> مقادیر                          را پیدا کنید.       </a:t>
            </a:r>
          </a:p>
          <a:p>
            <a:pPr algn="r" rtl="1">
              <a:lnSpc>
                <a:spcPct val="80000"/>
              </a:lnSpc>
            </a:pPr>
            <a:endParaRPr lang="fa-IR" sz="2600" dirty="0" smtClean="0"/>
          </a:p>
          <a:p>
            <a:pPr algn="r" rtl="1">
              <a:lnSpc>
                <a:spcPct val="80000"/>
              </a:lnSpc>
            </a:pPr>
            <a:r>
              <a:rPr lang="fa-IR" sz="2600" dirty="0" smtClean="0"/>
              <a:t>گام 2: مدل یادگرفته شده را حل کنید.</a:t>
            </a:r>
          </a:p>
          <a:p>
            <a:pPr lvl="1" algn="r" rtl="1">
              <a:lnSpc>
                <a:spcPct val="80000"/>
              </a:lnSpc>
            </a:pPr>
            <a:r>
              <a:rPr lang="en-US" sz="2600" dirty="0" smtClean="0"/>
              <a:t> </a:t>
            </a:r>
            <a:r>
              <a:rPr lang="fa-IR" sz="2200" dirty="0" smtClean="0"/>
              <a:t>به عنوان مثال، از تکرار ارزش استفاده کنید.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8153400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162800" y="3900199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78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55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یادگیری مبتنی بر مدل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0" y="14579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سیاست ورودی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B Nazanin" pitchFamily="2" charset="-78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991600" y="550824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i="1" dirty="0" smtClean="0">
                <a:latin typeface="Calibri"/>
                <a:cs typeface="B Nazanin" pitchFamily="2" charset="-78"/>
                <a:sym typeface="Symbol" pitchFamily="18" charset="2"/>
              </a:rPr>
              <a:t>فرض کنید: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B Nazanin" pitchFamily="2" charset="-78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B Nazanin" pitchFamily="2" charset="-78"/>
                <a:sym typeface="Symbol" pitchFamily="18" charset="2"/>
              </a:rPr>
              <a:t>1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اپیزودهای دیده شده (یادگیری)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4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accent2"/>
                </a:solidFill>
                <a:latin typeface="Calibri"/>
                <a:cs typeface="B Nazanin" pitchFamily="2" charset="-78"/>
              </a:rPr>
              <a:t>مدل یادگرفته شده</a:t>
            </a:r>
            <a:endParaRPr lang="en-US" dirty="0">
              <a:solidFill>
                <a:schemeClr val="accent2"/>
              </a:solidFill>
              <a:latin typeface="Calibri"/>
              <a:cs typeface="B Nazanin" pitchFamily="2" charset="-78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52610"/>
              </p:ext>
            </p:extLst>
          </p:nvPr>
        </p:nvGraphicFramePr>
        <p:xfrm>
          <a:off x="8915400" y="260098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10837984" y="356520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41168" y="272700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9599381" y="377732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0455165" y="377733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0143392" y="430891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B, east,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B, east,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0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E, north,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  A,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A, exit,    x, -10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Calibri"/>
                <a:cs typeface="B Nazanin" pitchFamily="2" charset="-78"/>
              </a:rPr>
              <a:t>اپیزود 1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Calibri"/>
                <a:cs typeface="B Nazanin" pitchFamily="2" charset="-78"/>
              </a:rPr>
              <a:t>اپیزود 2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Calibri"/>
                <a:cs typeface="B Nazanin" pitchFamily="2" charset="-78"/>
              </a:rPr>
              <a:t>اپیزود 3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latin typeface="Calibri"/>
                <a:cs typeface="B Nazanin" pitchFamily="2" charset="-78"/>
              </a:rPr>
              <a:t>اپیزود 4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10000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E, north, C,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C, east,   D, -1</a:t>
            </a:r>
          </a:p>
          <a:p>
            <a:pPr algn="l"/>
            <a:r>
              <a:rPr lang="en-US" sz="2400" dirty="0" smtClean="0">
                <a:latin typeface="Calibri"/>
                <a:cs typeface="B Nazanin" pitchFamily="2" charset="-78"/>
              </a:rPr>
              <a:t>D, exit,    x, +10</a:t>
            </a:r>
            <a:endParaRPr lang="en-US" sz="2400" dirty="0">
              <a:latin typeface="Calibri"/>
              <a:cs typeface="B Nazanin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2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T(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B Nazanin" pitchFamily="2" charset="-78"/>
            </a:endParaRP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T(B, east, C) = 1.00</a:t>
            </a: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T(C, east, D) = 0.75</a:t>
            </a: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T(C, east, A) = 0.25</a:t>
            </a:r>
          </a:p>
          <a:p>
            <a:pPr algn="ctr"/>
            <a:r>
              <a:rPr lang="en-US" sz="2000" dirty="0" smtClean="0">
                <a:latin typeface="Calibri"/>
                <a:cs typeface="B Nazanin" pitchFamily="2" charset="-78"/>
              </a:rPr>
              <a:t>…</a:t>
            </a:r>
          </a:p>
          <a:p>
            <a:pPr algn="l"/>
            <a:endParaRPr lang="en-US" sz="2000" dirty="0" smtClean="0">
              <a:latin typeface="Calibri"/>
              <a:cs typeface="B Nazanin" pitchFamily="2" charset="-78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R(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B Nazanin" pitchFamily="2" charset="-78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B Nazanin" pitchFamily="2" charset="-78"/>
            </a:endParaRP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R(B, east, C) = -1</a:t>
            </a: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R(C, east, D) = -1</a:t>
            </a:r>
          </a:p>
          <a:p>
            <a:pPr algn="l"/>
            <a:r>
              <a:rPr lang="en-US" sz="2000" dirty="0" smtClean="0">
                <a:latin typeface="Calibri"/>
                <a:cs typeface="B Nazanin" pitchFamily="2" charset="-78"/>
              </a:rPr>
              <a:t>R(D, exit, x) = +10</a:t>
            </a:r>
          </a:p>
          <a:p>
            <a:pPr algn="ctr"/>
            <a:r>
              <a:rPr lang="en-US" sz="2000" dirty="0" smtClean="0">
                <a:latin typeface="Calibri"/>
                <a:cs typeface="B Nazanin" pitchFamily="2" charset="-78"/>
              </a:rPr>
              <a:t>…</a:t>
            </a:r>
            <a:endParaRPr lang="en-US" sz="2000" dirty="0">
              <a:latin typeface="Calibri"/>
              <a:cs typeface="B Nazanin" pitchFamily="2" charset="-7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048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048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8206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382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Lecture4-CSP I</Template>
  <TotalTime>54584</TotalTime>
  <Words>1801</Words>
  <Application>Microsoft Office PowerPoint</Application>
  <PresentationFormat>Custom</PresentationFormat>
  <Paragraphs>328</Paragraphs>
  <Slides>30</Slides>
  <Notes>2</Notes>
  <HiddenSlides>1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dan-berkeley-nlp-v1</vt:lpstr>
      <vt:lpstr>Photo Editor Photo</vt:lpstr>
      <vt:lpstr>هوش مصنوعی</vt:lpstr>
      <vt:lpstr>یادگیری تقویتی</vt:lpstr>
      <vt:lpstr>یادگیری تقویتی</vt:lpstr>
      <vt:lpstr>دموی یک عامل یادگیر ساده</vt:lpstr>
      <vt:lpstr>یادگیری تقویتی</vt:lpstr>
      <vt:lpstr>آفلاین (MDPs) در مقابل آنلاین (RL)</vt:lpstr>
      <vt:lpstr>یادگیری مبتنی بر مدل</vt:lpstr>
      <vt:lpstr>یادگیری مبتنی بر مدل</vt:lpstr>
      <vt:lpstr>مثال: یادگیری مبتنی بر مدل</vt:lpstr>
      <vt:lpstr>مثال: سن مورد انتظار دانشجویان</vt:lpstr>
      <vt:lpstr>یادگیری بدون مدل</vt:lpstr>
      <vt:lpstr>یادگیری تقویتی منفعلانه</vt:lpstr>
      <vt:lpstr>یادگیری تقویتی منفعلانه</vt:lpstr>
      <vt:lpstr>ارزیابی مستقیم</vt:lpstr>
      <vt:lpstr>مثال: ارزیابی مستقیم</vt:lpstr>
      <vt:lpstr>مشکلات ارزیابی مستقیم</vt:lpstr>
      <vt:lpstr>چرا از ارزیابی سیاست استفاده نکنیم؟</vt:lpstr>
      <vt:lpstr>ارزیابی سیاست مبتنی بر نمونه گیری</vt:lpstr>
      <vt:lpstr>Temporal Difference Learning</vt:lpstr>
      <vt:lpstr>یادگیری بر اساس تفاوت زمانی</vt:lpstr>
      <vt:lpstr>میانگین متحرک نمایی</vt:lpstr>
      <vt:lpstr>مثال: میانگین متحرک نمایی</vt:lpstr>
      <vt:lpstr>مشکلات یادگیری ارزشها از طریق TD</vt:lpstr>
      <vt:lpstr>یادگیری تقویتی فعال</vt:lpstr>
      <vt:lpstr>یادگیری تقویتی فعال</vt:lpstr>
      <vt:lpstr>یادآوری: تکرار Q-Value</vt:lpstr>
      <vt:lpstr>Q-Learning</vt:lpstr>
      <vt:lpstr>دموی Q-Learning</vt:lpstr>
      <vt:lpstr> دموی Q-Learning</vt:lpstr>
      <vt:lpstr>خواص Q-Learning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2999</cp:revision>
  <cp:lastPrinted>2014-02-20T19:34:11Z</cp:lastPrinted>
  <dcterms:created xsi:type="dcterms:W3CDTF">2004-08-27T04:16:05Z</dcterms:created>
  <dcterms:modified xsi:type="dcterms:W3CDTF">2023-12-19T05:12:32Z</dcterms:modified>
</cp:coreProperties>
</file>